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9" r:id="rId33"/>
    <p:sldId id="287" r:id="rId34"/>
    <p:sldId id="288" r:id="rId35"/>
    <p:sldId id="294" r:id="rId36"/>
    <p:sldId id="290" r:id="rId37"/>
    <p:sldId id="291" r:id="rId38"/>
    <p:sldId id="292" r:id="rId39"/>
    <p:sldId id="293" r:id="rId40"/>
    <p:sldId id="295" r:id="rId41"/>
    <p:sldId id="296" r:id="rId42"/>
    <p:sldId id="29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8D2DA1-4D8A-46E6-99A5-DBCA7CB30E83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FD2136-13F0-41CF-9F3D-1FCF1D4F9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2015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D2136-13F0-41CF-9F3D-1FCF1D4F91FC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9182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65B6E-69F8-87FE-5708-B5A65182E5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AAA316-A267-10C3-B613-0995D662D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55A60-1290-19A2-8462-3B919975C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68B90-F022-44F4-BA25-346CE7DF91BB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E0A59-C1C0-76E2-B4D1-142609B56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400E7-44BA-0DAC-E3B8-33B96F7E4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4FE64-9A37-4495-87EC-10FDA5DC8D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9438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5F942-4410-758E-EF01-551D3564B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57205-2DB2-FBF9-B294-3A22FEB861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FFD6D-6189-F7AF-9B58-91EDA777B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68B90-F022-44F4-BA25-346CE7DF91BB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9C050-8D8D-546A-0F80-2A41C7A6A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77990-EDE7-349C-4E7B-183EFEA96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4FE64-9A37-4495-87EC-10FDA5DC8D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4250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22AA06-A60A-EB6D-2E2E-9588A7EF44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2B6DB2-5631-48D5-9714-4B1F51DBAB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AEA3CC-7B4D-10DF-E072-A18C3CC70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68B90-F022-44F4-BA25-346CE7DF91BB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0C7DE-74CA-BBA7-4787-02B3AD2D3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2C835-B0D8-579F-39C4-216571D90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4FE64-9A37-4495-87EC-10FDA5DC8D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1085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E61B5-BA78-441B-5DCD-D0072EB73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EDB9E-71CA-CC72-6117-D16268C4B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E64CF-42AB-89A7-7DBC-7953071CF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68B90-F022-44F4-BA25-346CE7DF91BB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549AD-E611-E53B-72AA-77713E246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352E5-BF06-1514-D2EE-90A60C9CB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4FE64-9A37-4495-87EC-10FDA5DC8D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744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1E4D2-6E81-1561-D75B-0AA631E04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4818C-1EC3-E006-BF20-16569F517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B313C-5CEC-E474-2AD3-51D6C0D09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68B90-F022-44F4-BA25-346CE7DF91BB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7F8C7-4F86-F73B-5758-C06474719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FBBD4-AAC6-CD2F-D246-E6D0D5901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4FE64-9A37-4495-87EC-10FDA5DC8D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0115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B6117-740C-0547-4488-AFD5FB7FB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4A30D-89D4-6D05-3A73-3AF875F358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A3BBA3-D06D-7DF4-7FA8-D8BDEA9591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90627-0963-B515-DB46-F3B0E1D82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68B90-F022-44F4-BA25-346CE7DF91BB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E90EB3-C4DE-867E-1938-7FFB3AC60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9529B-F1C8-CFEB-1AB7-21D620F2C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4FE64-9A37-4495-87EC-10FDA5DC8D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1596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38FD3-EC0E-3909-C286-D629D8DFD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86B9E-0F2A-37EE-3163-48057A57B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95802D-A8F8-8883-BADE-C118E32161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7C4F6D-EE2E-BF94-FF63-A1C796012C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73A0C-A0C7-F806-C6A0-39A82E5249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14334A-6A07-187E-FC0F-04E9DAB64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68B90-F022-44F4-BA25-346CE7DF91BB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3698C6-9568-49AC-E232-168042392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DF374-1BB9-263D-6A8E-987370B55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4FE64-9A37-4495-87EC-10FDA5DC8D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4754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2A400-46E0-6A3D-C0DD-2902C2E06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400A9B-2A3A-CF7D-1411-297A88DDA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68B90-F022-44F4-BA25-346CE7DF91BB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F87A7-1D1A-6E3A-F4D3-1CA5ADDCB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7C9AF7-AC25-8B6C-4336-F748BF67E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4FE64-9A37-4495-87EC-10FDA5DC8D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9006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558110-20F3-3876-593A-50871021F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68B90-F022-44F4-BA25-346CE7DF91BB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CAB1B4-F31F-D989-BD30-18B780A82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BD09A5-C248-4742-B9F2-30A4564E1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4FE64-9A37-4495-87EC-10FDA5DC8D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2967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494B8-F9EC-6E4C-FD58-C58830428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7EC45-587C-B695-95CC-8B54E2A5E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7A83E-0956-AA09-1B05-539321D4C9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AE2697-E5F8-3E13-F452-E91C4C442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68B90-F022-44F4-BA25-346CE7DF91BB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9D635C-8D98-7C60-EEBA-AF7BEAB30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FBA9ED-9E7E-ABB3-8437-12170D94F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4FE64-9A37-4495-87EC-10FDA5DC8D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5241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40D3B-FE75-DDCE-4D3E-77D2AD627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3E0E19-BE85-4839-F765-BEBF72B1A6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BE1E72-9270-F5AE-CB7D-4B0BD17395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F4CF9-8977-DF27-5D42-9F6F75722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68B90-F022-44F4-BA25-346CE7DF91BB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9C0B0-967F-CF45-5FB7-EAA9A4451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D06602-C97E-00FD-CB12-3873630D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4FE64-9A37-4495-87EC-10FDA5DC8D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5534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1A792E-CAE9-EFE2-8A4C-86D022BED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3EA4B-7895-4EED-DFA7-8D428B71B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13748-6D5B-55BB-8A72-E406A9E785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968B90-F022-44F4-BA25-346CE7DF91BB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1B1B1-AF98-66DC-9308-6B13BE4AF5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BFF3C-F082-16D1-1E9C-272395C9FC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4FE64-9A37-4495-87EC-10FDA5DC8D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5316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E6176-83AC-DF94-1571-256A9BE584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Charts in Tableau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CD4257-3465-6A6A-70F9-8D5160A965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-Ashu Mehta</a:t>
            </a:r>
          </a:p>
          <a:p>
            <a:r>
              <a:rPr lang="en-IN" dirty="0"/>
              <a:t>Database Systems</a:t>
            </a:r>
          </a:p>
        </p:txBody>
      </p:sp>
    </p:spTree>
    <p:extLst>
      <p:ext uri="{BB962C8B-B14F-4D97-AF65-F5344CB8AC3E}">
        <p14:creationId xmlns:p14="http://schemas.microsoft.com/office/powerpoint/2010/main" val="908979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91C62-2A6F-D47F-1569-95286AF6A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Interactive Bar 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918BC3-27D2-57AB-F0F1-D9884CAF0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8312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888447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8647E-C88F-F05E-180F-D22F86D84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Line 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E0FC77-C0BB-3406-8D07-78083CBF9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760054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8F382-9638-AB55-74DF-0AC69AECA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Line chart- Date Field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ED4209-3390-5AD8-1366-DC83694A3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259194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EE69-D83F-55BC-49F5-20EB04DEF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Detailed Line 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528597-F48A-E5C3-5777-EB2E5CEC7A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550993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408FD-C567-32A5-0EB7-77AA879D0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Detailed Line 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77D24C-FBE4-2912-8383-FCDF34C013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226287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B3361-7575-1716-75A4-8D7AEA0EA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Discrete Vs Continuous Line 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4925F2-58FB-76EE-8D38-8009731718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1331" y="1855122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025644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80C5E-44CA-7AF0-2676-F6E05E44A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Pie 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4940A5-AB42-37ED-0523-E0107C5114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750671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7904B-0A1D-82BA-8E8F-EFAE89569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Pie 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021062-CA68-274E-3BD6-DCFB7A272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45768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85224-3C43-803C-9AF1-5D50DADED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Tree Map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8B679D-1D60-67E9-F1FC-6B89C3869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885360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D2E18-9ECB-53EB-8043-12EAB4CD5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Coloured Tree Map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808FA6-5DD3-4C64-52FE-541C94F66C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561923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4460D-F4BF-D33D-61FA-A10D524AC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Dimension Field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FB7C5D-C8C6-1E7D-E3D9-EBF0DE4F8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45290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0332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4A67F-877F-74B0-C1B5-CC6EC99A3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Interactive tree map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D4F5AF-0618-DF7E-B875-4158872CF6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242849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1CC8D-9C0A-CEAF-8887-054886C50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Bubble chart- default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C6CFEA-FED8-C14D-B1DC-729761E3E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933640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5536A-2914-3FFF-0DB4-5717AB1D6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Bubble chart- Coloured &amp; Interactive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8469238-B2D0-478C-296B-96E6492F5B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9978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79B5E-E805-570F-3383-979D2940F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Scatter 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7AB9DC-DA62-846A-3EF4-6A15B349BC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719219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319AA-3B31-B345-CCD9-E79CDFB7C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Heat Map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5B1C5E7-8B73-88D1-847E-DB1BD3E13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3190" t="8885" r="19333" b="25586"/>
          <a:stretch/>
        </p:blipFill>
        <p:spPr>
          <a:xfrm>
            <a:off x="1002888" y="1563329"/>
            <a:ext cx="9124337" cy="4955166"/>
          </a:xfrm>
        </p:spPr>
      </p:pic>
    </p:spTree>
    <p:extLst>
      <p:ext uri="{BB962C8B-B14F-4D97-AF65-F5344CB8AC3E}">
        <p14:creationId xmlns:p14="http://schemas.microsoft.com/office/powerpoint/2010/main" val="2837986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16C22-3531-A690-0927-5C32DB67D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Word Cloud-1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2061EC-C019-4F53-B9E4-50F32AFF3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3267" t="15438" b="15418"/>
          <a:stretch/>
        </p:blipFill>
        <p:spPr>
          <a:xfrm>
            <a:off x="1022553" y="1533831"/>
            <a:ext cx="10515600" cy="4715487"/>
          </a:xfrm>
        </p:spPr>
      </p:pic>
    </p:spTree>
    <p:extLst>
      <p:ext uri="{BB962C8B-B14F-4D97-AF65-F5344CB8AC3E}">
        <p14:creationId xmlns:p14="http://schemas.microsoft.com/office/powerpoint/2010/main" val="42672619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4F720-A302-A5E3-3B8A-AC140A958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Word Cloud- Interactive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552F5A-EDDB-057D-BF97-56D0F6C64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443371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A3CDE-10CB-8784-CB4B-980BDE1FA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Word Cloud-2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DFC53F-4E17-CEFD-495F-D227CD30B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947925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50ACF-75AB-213D-A629-2AB9F80B0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Bump 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969A6E-ED10-6CB8-D122-381409DD71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681317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4A851-FA53-7006-E2DF-2B20F7703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5C2804-227A-05FF-A8DB-48AB46E4D6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543769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93627-ECA5-6195-C342-EAA53E2B6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Geographical Field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BE3880-688E-0393-A496-B9A37D2075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8368905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52B7D-0513-ABCE-D42B-A6DE1D92C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Funnel 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0616A9-2515-DBB4-DEEB-A0D27195F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9607271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6C05D-32D2-9D02-91CF-7A5635EEB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03ABC4-F496-7EC1-6075-AD699AD82E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1064891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1E0A-61E6-CD8A-354B-6BDF389A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Gantt Bar 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EF4040-595E-A879-96D6-A845E439A9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665343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DA665-76E5-A060-CBA6-2A13082C2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Waterfall 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9703F9-26D3-3B72-32A7-798492A1C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13569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3F4D2-FD0D-6E2E-66D9-708B8EB6E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6273CB-B15A-1FDC-571F-31BA5012B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5695184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16ECF-9499-7855-1D68-BF400F06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Dual Axis charts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AFE47-7255-A074-CEBB-D2D1656A1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Butterfly</a:t>
            </a:r>
          </a:p>
          <a:p>
            <a:r>
              <a:rPr lang="en-IN" dirty="0"/>
              <a:t>Donut</a:t>
            </a:r>
          </a:p>
          <a:p>
            <a:r>
              <a:rPr lang="en-IN" dirty="0"/>
              <a:t>Pareto</a:t>
            </a:r>
          </a:p>
        </p:txBody>
      </p:sp>
    </p:spTree>
    <p:extLst>
      <p:ext uri="{BB962C8B-B14F-4D97-AF65-F5344CB8AC3E}">
        <p14:creationId xmlns:p14="http://schemas.microsoft.com/office/powerpoint/2010/main" val="32006006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84686-2A9C-5E39-9579-99EBCCBC5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Butterfly 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7FA978-CF2A-1DD4-7835-9F95766B77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5909664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026FE-A889-4980-27C0-BDE46EAC5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88F27-0B07-74DB-1D50-20B5295E9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dirty="0"/>
              <a:t>1. Plot a horizontal bar chart for subcategory wise sales.</a:t>
            </a:r>
          </a:p>
          <a:p>
            <a:pPr marL="0" indent="0">
              <a:buNone/>
            </a:pPr>
            <a:r>
              <a:rPr lang="en-IN" dirty="0"/>
              <a:t>2. Drop sales twice in the shelf</a:t>
            </a:r>
          </a:p>
          <a:p>
            <a:pPr marL="0" indent="0">
              <a:buNone/>
            </a:pPr>
            <a:r>
              <a:rPr lang="en-IN" dirty="0"/>
              <a:t>3. For left sales pill, choose reversed scale.</a:t>
            </a:r>
          </a:p>
          <a:p>
            <a:pPr marL="0" indent="0">
              <a:buNone/>
            </a:pPr>
            <a:r>
              <a:rPr lang="en-IN" dirty="0"/>
              <a:t>4. Change view to entire view</a:t>
            </a:r>
          </a:p>
          <a:p>
            <a:pPr marL="0" indent="0">
              <a:buNone/>
            </a:pPr>
            <a:r>
              <a:rPr lang="en-IN" dirty="0"/>
              <a:t>5.Create a zero calculated field and drop in between 2 sales pills</a:t>
            </a:r>
          </a:p>
          <a:p>
            <a:pPr marL="0" indent="0">
              <a:buNone/>
            </a:pPr>
            <a:r>
              <a:rPr lang="en-IN" dirty="0"/>
              <a:t>6. For Sum(zero) </a:t>
            </a:r>
          </a:p>
          <a:p>
            <a:pPr marL="457200" lvl="1" indent="0">
              <a:buNone/>
            </a:pPr>
            <a:r>
              <a:rPr lang="en-IN" dirty="0"/>
              <a:t>in marks card, add subcategory to labels and change alignment to </a:t>
            </a:r>
            <a:r>
              <a:rPr lang="en-IN" dirty="0" err="1"/>
              <a:t>center</a:t>
            </a:r>
            <a:r>
              <a:rPr lang="en-IN" dirty="0"/>
              <a:t>.</a:t>
            </a:r>
          </a:p>
          <a:p>
            <a:pPr marL="457200" lvl="1" indent="0">
              <a:buNone/>
            </a:pPr>
            <a:r>
              <a:rPr lang="en-IN" dirty="0"/>
              <a:t>Go to format-&gt; lines-&gt; change zero lines to none</a:t>
            </a:r>
          </a:p>
          <a:p>
            <a:pPr marL="457200" lvl="1" indent="0">
              <a:buNone/>
            </a:pPr>
            <a:r>
              <a:rPr lang="en-IN" dirty="0"/>
              <a:t>In Marks card change automatic to text</a:t>
            </a:r>
          </a:p>
          <a:p>
            <a:pPr marL="0" indent="0">
              <a:buNone/>
            </a:pPr>
            <a:r>
              <a:rPr lang="en-IN" dirty="0"/>
              <a:t>9. Disable show header for sub category and sales both.</a:t>
            </a:r>
          </a:p>
          <a:p>
            <a:pPr marL="0" indent="0">
              <a:buNone/>
            </a:pPr>
            <a:r>
              <a:rPr lang="en-IN" dirty="0"/>
              <a:t>10. For Sum(sales) add sales to label &amp; </a:t>
            </a:r>
            <a:r>
              <a:rPr lang="en-IN" dirty="0" err="1"/>
              <a:t>color</a:t>
            </a:r>
            <a:r>
              <a:rPr lang="en-IN" dirty="0"/>
              <a:t>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16076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11294-B766-8D87-6543-761261107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Donut 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659450-8699-976D-8F5E-6AFD98FBD4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4022233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55F85-54C7-188F-F092-44B57BD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DF4D1-9922-DFE3-9495-49FAAF905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dirty="0"/>
              <a:t>1. Create a zero calculated field.</a:t>
            </a:r>
          </a:p>
          <a:p>
            <a:pPr marL="0" indent="0">
              <a:buNone/>
            </a:pPr>
            <a:r>
              <a:rPr lang="en-IN" dirty="0"/>
              <a:t>2. Drop Zero into rows shelf.</a:t>
            </a:r>
          </a:p>
          <a:p>
            <a:pPr marL="0" indent="0">
              <a:buNone/>
            </a:pPr>
            <a:r>
              <a:rPr lang="en-IN" dirty="0"/>
              <a:t>3. In marks card, convert automatic to pie.</a:t>
            </a:r>
          </a:p>
          <a:p>
            <a:pPr marL="0" indent="0">
              <a:buNone/>
            </a:pPr>
            <a:r>
              <a:rPr lang="en-IN" dirty="0"/>
              <a:t>4. Change view to entire view and adjust size.</a:t>
            </a:r>
          </a:p>
          <a:p>
            <a:pPr marL="0" indent="0">
              <a:buNone/>
            </a:pPr>
            <a:r>
              <a:rPr lang="en-IN" dirty="0"/>
              <a:t>5. Drop zero field again and drop next to previous zero pill.</a:t>
            </a:r>
          </a:p>
          <a:p>
            <a:pPr marL="0" indent="0">
              <a:buNone/>
            </a:pPr>
            <a:r>
              <a:rPr lang="en-IN" dirty="0"/>
              <a:t>6. Choose dual axis for the new zero.</a:t>
            </a:r>
          </a:p>
          <a:p>
            <a:pPr marL="0" indent="0">
              <a:buNone/>
            </a:pPr>
            <a:r>
              <a:rPr lang="en-IN" dirty="0"/>
              <a:t>7. Once both pie overlap each other, adjust size and colour of zero2.</a:t>
            </a:r>
          </a:p>
          <a:p>
            <a:pPr marL="0" indent="0">
              <a:buNone/>
            </a:pPr>
            <a:r>
              <a:rPr lang="en-IN" dirty="0"/>
              <a:t>8. Add Region to marks card of zero, drop sales to angle and add required labels.</a:t>
            </a:r>
          </a:p>
          <a:p>
            <a:pPr marL="0" indent="0">
              <a:buNone/>
            </a:pPr>
            <a:r>
              <a:rPr lang="en-IN" dirty="0"/>
              <a:t>9. For zero2, drop sales into labels to show total sales.</a:t>
            </a:r>
          </a:p>
          <a:p>
            <a:pPr marL="0" indent="0">
              <a:buNone/>
            </a:pPr>
            <a:r>
              <a:rPr lang="en-IN" dirty="0"/>
              <a:t>10. Go to format and remove zero lines</a:t>
            </a:r>
          </a:p>
          <a:p>
            <a:pPr marL="0" indent="0">
              <a:buNone/>
            </a:pPr>
            <a:r>
              <a:rPr lang="en-IN" dirty="0"/>
              <a:t>11. Disable headers.  </a:t>
            </a:r>
          </a:p>
        </p:txBody>
      </p:sp>
    </p:spTree>
    <p:extLst>
      <p:ext uri="{BB962C8B-B14F-4D97-AF65-F5344CB8AC3E}">
        <p14:creationId xmlns:p14="http://schemas.microsoft.com/office/powerpoint/2010/main" val="2292724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CB48C-38CF-7795-9007-ED087ADB1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Date Field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67A000-5598-7910-9766-37DA53C62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643580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84B12-531D-3068-8018-6B54A3666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Pareto 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6195A3-85D6-3626-3861-648B5DA8C8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35712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4F5FA4-9234-ED43-BAF4-D96ECC9755A1}"/>
              </a:ext>
            </a:extLst>
          </p:cNvPr>
          <p:cNvSpPr txBox="1"/>
          <p:nvPr/>
        </p:nvSpPr>
        <p:spPr>
          <a:xfrm>
            <a:off x="8986683" y="1905506"/>
            <a:ext cx="22810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A combination of Bar chart and Line chart where bars represent individual values whereas line represent cumulative total.</a:t>
            </a:r>
          </a:p>
        </p:txBody>
      </p:sp>
    </p:spTree>
    <p:extLst>
      <p:ext uri="{BB962C8B-B14F-4D97-AF65-F5344CB8AC3E}">
        <p14:creationId xmlns:p14="http://schemas.microsoft.com/office/powerpoint/2010/main" val="36351384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1196A-3C03-7CEB-0700-B3A43DC62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3DE3F-EC24-0052-CF02-D0D4CED82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IN" dirty="0"/>
              <a:t>Plot a chart between subcategory and sales</a:t>
            </a:r>
          </a:p>
          <a:p>
            <a:pPr marL="514350" indent="-514350">
              <a:buAutoNum type="arabicPeriod"/>
            </a:pPr>
            <a:r>
              <a:rPr lang="en-IN" dirty="0"/>
              <a:t>Sort in descending order</a:t>
            </a:r>
          </a:p>
          <a:p>
            <a:pPr marL="514350" indent="-514350">
              <a:buAutoNum type="arabicPeriod"/>
            </a:pPr>
            <a:r>
              <a:rPr lang="en-IN" dirty="0"/>
              <a:t>Drop sales again next to previous sales pill</a:t>
            </a:r>
          </a:p>
          <a:p>
            <a:pPr marL="514350" indent="-514350">
              <a:buAutoNum type="arabicPeriod"/>
            </a:pPr>
            <a:r>
              <a:rPr lang="en-IN" dirty="0"/>
              <a:t>For sum(sales)2, change chart type to line and from pill, choose dual axis.</a:t>
            </a:r>
          </a:p>
          <a:p>
            <a:pPr marL="514350" indent="-514350">
              <a:buAutoNum type="arabicPeriod"/>
            </a:pPr>
            <a:r>
              <a:rPr lang="en-IN" dirty="0"/>
              <a:t>Convert sum(sales)1 from circles to bar.</a:t>
            </a:r>
          </a:p>
          <a:p>
            <a:pPr marL="514350" indent="-514350">
              <a:buAutoNum type="arabicPeriod"/>
            </a:pPr>
            <a:r>
              <a:rPr lang="en-IN" dirty="0"/>
              <a:t>For sum(sales)2, go to quick table calculation and choose running total.</a:t>
            </a:r>
          </a:p>
          <a:p>
            <a:pPr marL="514350" indent="-514350">
              <a:buAutoNum type="arabicPeriod"/>
            </a:pPr>
            <a:r>
              <a:rPr lang="en-IN" dirty="0"/>
              <a:t>Choose different colours for both charts.</a:t>
            </a:r>
          </a:p>
        </p:txBody>
      </p:sp>
    </p:spTree>
    <p:extLst>
      <p:ext uri="{BB962C8B-B14F-4D97-AF65-F5344CB8AC3E}">
        <p14:creationId xmlns:p14="http://schemas.microsoft.com/office/powerpoint/2010/main" val="24664218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F1014-AA7A-5F58-A3AE-39846CFED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Control chart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F226FB5-13FD-DBB3-32DA-DC6EC8A649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5763" y="1825625"/>
            <a:ext cx="7735712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95E1AE-284B-ED4B-8078-D78F966F36CA}"/>
              </a:ext>
            </a:extLst>
          </p:cNvPr>
          <p:cNvSpPr txBox="1"/>
          <p:nvPr/>
        </p:nvSpPr>
        <p:spPr>
          <a:xfrm>
            <a:off x="8986682" y="1905506"/>
            <a:ext cx="236711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A control chart is a line chart that is used to show how data changes over time.</a:t>
            </a:r>
          </a:p>
          <a:p>
            <a:pPr algn="ctr"/>
            <a:r>
              <a:rPr lang="en-IN" sz="2400" dirty="0"/>
              <a:t>Uses following functions-</a:t>
            </a:r>
          </a:p>
          <a:p>
            <a:pPr algn="ctr"/>
            <a:r>
              <a:rPr lang="en-IN" sz="2400" dirty="0"/>
              <a:t>WINDOW_AVG()</a:t>
            </a:r>
          </a:p>
          <a:p>
            <a:pPr algn="ctr"/>
            <a:r>
              <a:rPr lang="en-IN" sz="2400" dirty="0"/>
              <a:t>WINDOW_STDEV()</a:t>
            </a:r>
          </a:p>
        </p:txBody>
      </p:sp>
    </p:spTree>
    <p:extLst>
      <p:ext uri="{BB962C8B-B14F-4D97-AF65-F5344CB8AC3E}">
        <p14:creationId xmlns:p14="http://schemas.microsoft.com/office/powerpoint/2010/main" val="1845389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D0D0E-3EF2-ABD8-96D4-72EE32BA6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Double click measure and then dimension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27ED2B-8902-68C3-E3D0-17C79EB4D3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551638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89F1F-74D4-DE04-8469-40E537570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Double click dimension and then measure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48E853-8CE6-9E56-A146-099AA36CB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845693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A994-22A0-1F2C-4A09-E197984FB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Bar 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053998-7C50-5B7C-E92E-0D0397CC7C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315166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4369-0265-6833-AF0F-45EC74266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Stacked Bar 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864164-15FC-DF83-9712-022A39790C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970639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2874E-C68C-33E5-F453-151483E3B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Level Bar 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4415E2-61E7-B9FF-4A2E-BEB77F19C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713727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</TotalTime>
  <Words>476</Words>
  <Application>Microsoft Office PowerPoint</Application>
  <PresentationFormat>Widescreen</PresentationFormat>
  <Paragraphs>79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Charts in Tableau</vt:lpstr>
      <vt:lpstr>Dimension Field</vt:lpstr>
      <vt:lpstr>Geographical Field</vt:lpstr>
      <vt:lpstr>Date Field</vt:lpstr>
      <vt:lpstr>Double click measure and then dimension</vt:lpstr>
      <vt:lpstr>Double click dimension and then measure</vt:lpstr>
      <vt:lpstr>Bar Chart</vt:lpstr>
      <vt:lpstr>Stacked Bar chart</vt:lpstr>
      <vt:lpstr>Level Bar Chart</vt:lpstr>
      <vt:lpstr>Interactive Bar chart</vt:lpstr>
      <vt:lpstr>Line Chart</vt:lpstr>
      <vt:lpstr>Line chart- Date Field</vt:lpstr>
      <vt:lpstr>Detailed Line chart</vt:lpstr>
      <vt:lpstr>Detailed Line chart</vt:lpstr>
      <vt:lpstr>Discrete Vs Continuous Line chart</vt:lpstr>
      <vt:lpstr>Pie Chart</vt:lpstr>
      <vt:lpstr>Pie Chart</vt:lpstr>
      <vt:lpstr>Tree Map</vt:lpstr>
      <vt:lpstr>Coloured Tree Map</vt:lpstr>
      <vt:lpstr>Interactive tree map</vt:lpstr>
      <vt:lpstr>Bubble chart- default</vt:lpstr>
      <vt:lpstr>Bubble chart- Coloured &amp; Interactive</vt:lpstr>
      <vt:lpstr>Scatter Chart</vt:lpstr>
      <vt:lpstr>Heat Map</vt:lpstr>
      <vt:lpstr>Word Cloud-1</vt:lpstr>
      <vt:lpstr>Word Cloud- Interactive</vt:lpstr>
      <vt:lpstr>Word Cloud-2</vt:lpstr>
      <vt:lpstr>Bump Chart</vt:lpstr>
      <vt:lpstr>PowerPoint Presentation</vt:lpstr>
      <vt:lpstr>Funnel Chart</vt:lpstr>
      <vt:lpstr>PowerPoint Presentation</vt:lpstr>
      <vt:lpstr>Gantt Bar chart</vt:lpstr>
      <vt:lpstr>Waterfall chart</vt:lpstr>
      <vt:lpstr>PowerPoint Presentation</vt:lpstr>
      <vt:lpstr>Dual Axis charts</vt:lpstr>
      <vt:lpstr>Butterfly Chart</vt:lpstr>
      <vt:lpstr>Steps-</vt:lpstr>
      <vt:lpstr>Donut Chart</vt:lpstr>
      <vt:lpstr>Steps</vt:lpstr>
      <vt:lpstr>Pareto chart</vt:lpstr>
      <vt:lpstr>Steps</vt:lpstr>
      <vt:lpstr>Control chart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Ashu Mehta</dc:creator>
  <cp:lastModifiedBy>Ashu Mehta</cp:lastModifiedBy>
  <cp:revision>30</cp:revision>
  <dcterms:created xsi:type="dcterms:W3CDTF">2024-09-26T10:24:15Z</dcterms:created>
  <dcterms:modified xsi:type="dcterms:W3CDTF">2024-10-18T07:34:24Z</dcterms:modified>
</cp:coreProperties>
</file>